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5" r:id="rId5"/>
    <p:sldId id="267" r:id="rId6"/>
    <p:sldId id="268" r:id="rId7"/>
    <p:sldId id="266" r:id="rId8"/>
    <p:sldId id="259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2028" y="-10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E2BD7B8-FC72-4B00-8587-29DEFE966FAA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E4A8259-2184-44EA-8365-CCA774DD77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D2031F-55CE-472F-847C-C751A355F48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1FE6B-79F1-4FC1-A5CF-3964919245B4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EEC8D-FDC0-44F5-9DAC-67A0D5AA6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CECE-3981-411E-B8CB-4D1A1A8F2789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43917-1B3F-4778-A7C9-EDB1285634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9DA3D-7F65-43F7-8367-95FF165D700F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828AC-7CBB-41EF-A72D-F1273A6556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7C704-E9B8-4C1D-ADFE-0D6E1FD866E3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4387D-A759-474E-950B-72679800DD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80D80-305E-413C-8E5D-8CC0A12D00F3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7850C-C1E9-42BC-8C5E-63F3073307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D810C-A847-4D0A-958F-F527F1104A18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27291-381C-4BD4-BFB9-3A253335F6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63C9F-EF76-4A89-9254-EBDD1247C5C8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DD47D-4CFA-41A6-B68F-5B7C69B442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07D17-C3C7-4BD4-B54F-8BEA41B17223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A6DB3-4CEB-43A7-832E-FD12902E44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FE2AD-8A66-403B-BE8C-A4871343DE08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A4497-43B1-4D00-8E6D-440959A7E0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21F30-786D-4667-8FD4-9A12A987A543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B082F-D4C7-48F5-9224-B0D317ECB5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30E27-62C8-4C47-85A0-C4B1C9206E40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9B69-68E9-4F53-91F7-D36370886B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03CE37-FF40-4277-87DA-55E834877631}" type="datetimeFigureOut">
              <a:rPr lang="ru-RU"/>
              <a:pPr>
                <a:defRPr/>
              </a:pPr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3A0586-0D60-415E-83DB-80E4ABADC5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2113" y="361950"/>
            <a:ext cx="9637712" cy="1828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b="1" smtClean="0">
                <a:solidFill>
                  <a:srgbClr val="2E75B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БЮДЖЕТ ДЛЯ ГРАЖДАН 2025-2027гг.</a:t>
            </a:r>
            <a:endParaRPr lang="ru-RU" smtClean="0">
              <a:solidFill>
                <a:srgbClr val="2E75B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2113" y="4775200"/>
            <a:ext cx="9637712" cy="18161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МУНИЦИПАЛЬНОЕ ОБРАЗОВАНИЕ КРЫМСКОРОЗОВСКОЕ СЕЛЬСКОЕ ПОСЕЛЕНИЕ БЕЛОГОРСКОГО РАЙОНА РЕСПУБЛИКИ КРЫМ</a:t>
            </a:r>
            <a:endParaRPr lang="ru-RU" sz="3600" b="1" dirty="0"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3825" y="5622925"/>
            <a:ext cx="9848850" cy="927100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600" dirty="0" smtClean="0"/>
              <a:t>Каждый </a:t>
            </a:r>
            <a:r>
              <a:rPr lang="ru-RU" sz="2600" dirty="0"/>
              <a:t>из разделов классификации имеет </a:t>
            </a:r>
            <a:r>
              <a:rPr lang="ru-RU" sz="2600" dirty="0" smtClean="0"/>
              <a:t>перечень подразделов</a:t>
            </a:r>
            <a:r>
              <a:rPr lang="ru-RU" sz="2600" dirty="0"/>
              <a:t>, которые отражают основные направления </a:t>
            </a:r>
            <a:r>
              <a:rPr lang="ru-RU" sz="2600" dirty="0" smtClean="0"/>
              <a:t>реализации соответствующей </a:t>
            </a:r>
            <a:r>
              <a:rPr lang="ru-RU" sz="2600" dirty="0"/>
              <a:t>функции.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11213" y="2563813"/>
            <a:ext cx="2320925" cy="100806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Общегосударственные вопросы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994275" y="2551113"/>
            <a:ext cx="2000250" cy="102076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 оборона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858250" y="2563813"/>
            <a:ext cx="2103438" cy="100806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 экономика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25713" y="3938588"/>
            <a:ext cx="2381250" cy="95726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Жилищно-коммунальное хозяйство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188200" y="3937000"/>
            <a:ext cx="2559050" cy="95885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Культура, кинематография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132138" y="298450"/>
            <a:ext cx="6194425" cy="13477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РАСХОДЫ БЮДЖЕТА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ПО ОСНОВНЫМ ФУНКЦИЯМ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МУНИЦИПАЛЬНОГО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ОБРАЗОВАНИЯ</a:t>
            </a:r>
            <a:endParaRPr lang="ru-RU" dirty="0"/>
          </a:p>
        </p:txBody>
      </p:sp>
      <p:sp>
        <p:nvSpPr>
          <p:cNvPr id="25" name="Стрелка вниз 24"/>
          <p:cNvSpPr/>
          <p:nvPr/>
        </p:nvSpPr>
        <p:spPr>
          <a:xfrm rot="19225694">
            <a:off x="9118600" y="1577975"/>
            <a:ext cx="307975" cy="1104900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rot="2618372">
            <a:off x="2851150" y="1565275"/>
            <a:ext cx="307975" cy="1066800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5921375" y="1646238"/>
            <a:ext cx="307975" cy="917575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 rot="918053">
            <a:off x="4041775" y="1646238"/>
            <a:ext cx="307975" cy="2239962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 rot="20907685">
            <a:off x="7937500" y="1660525"/>
            <a:ext cx="309563" cy="2239963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Скругленный прямоугольник 10"/>
          <p:cNvSpPr/>
          <p:nvPr/>
        </p:nvSpPr>
        <p:spPr>
          <a:xfrm>
            <a:off x="219075" y="1308100"/>
            <a:ext cx="2320925" cy="100806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rgbClr val="FFFFFF"/>
                </a:solidFill>
                <a:cs typeface="Arial" charset="0"/>
              </a:rPr>
              <a:t>Выборы</a:t>
            </a:r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Стрелка вниз 25"/>
          <p:cNvSpPr/>
          <p:nvPr/>
        </p:nvSpPr>
        <p:spPr>
          <a:xfrm rot="2618372">
            <a:off x="2538413" y="363538"/>
            <a:ext cx="307975" cy="1066800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кругленный прямоугольник 13"/>
          <p:cNvSpPr/>
          <p:nvPr/>
        </p:nvSpPr>
        <p:spPr>
          <a:xfrm>
            <a:off x="9842500" y="341313"/>
            <a:ext cx="2049463" cy="193516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rgbClr val="FFFFFF"/>
                </a:solidFill>
                <a:cs typeface="Arial" charset="0"/>
              </a:rPr>
              <a:t>Национальная безопасность и правоохранительная деятельность</a:t>
            </a:r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Стрелка вниз 26"/>
          <p:cNvSpPr>
            <a:spLocks noChangeArrowheads="1"/>
          </p:cNvSpPr>
          <p:nvPr/>
        </p:nvSpPr>
        <p:spPr bwMode="auto">
          <a:xfrm rot="-4718316">
            <a:off x="9331325" y="1039813"/>
            <a:ext cx="333375" cy="692150"/>
          </a:xfrm>
          <a:prstGeom prst="downArrow">
            <a:avLst>
              <a:gd name="adj1" fmla="val 50000"/>
              <a:gd name="adj2" fmla="val 34843"/>
            </a:avLst>
          </a:prstGeom>
          <a:solidFill>
            <a:schemeClr val="bg1"/>
          </a:solidFill>
          <a:ln w="12700" algn="ctr">
            <a:solidFill>
              <a:srgbClr val="4472C4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dk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9325" y="144463"/>
            <a:ext cx="10515600" cy="132556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000" b="1" smtClean="0"/>
              <a:t>РАСХОДЫ</a:t>
            </a:r>
            <a:r>
              <a:rPr lang="ru-RU" sz="4000" smtClean="0"/>
              <a:t> в 2025, 2026 и 2027 годах</a:t>
            </a:r>
            <a:r>
              <a:rPr lang="ru-RU" smtClean="0"/>
              <a:t>                                        </a:t>
            </a:r>
            <a:r>
              <a:rPr lang="ru-RU" sz="2000" smtClean="0"/>
              <a:t>(тыс.рублей)</a:t>
            </a: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1217613" y="1268413"/>
          <a:ext cx="10233025" cy="5305425"/>
        </p:xfrm>
        <a:graphic>
          <a:graphicData uri="http://schemas.openxmlformats.org/presentationml/2006/ole">
            <p:oleObj spid="_x0000_s25606" name="Диаграмма" r:id="rId4" imgW="8124788" imgH="5419710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6063" y="944563"/>
            <a:ext cx="5900737" cy="4629150"/>
          </a:xfrm>
        </p:spPr>
        <p:txBody>
          <a:bodyPr/>
          <a:lstStyle/>
          <a:p>
            <a:pPr eaLnBrk="1" hangingPunct="1"/>
            <a:r>
              <a:rPr lang="ru-RU" sz="3200" smtClean="0"/>
              <a:t>В состав муниципального образования Крымскорозовское сельское поселение входят два населенных пункта:</a:t>
            </a:r>
          </a:p>
          <a:p>
            <a:pPr eaLnBrk="1" hangingPunct="1"/>
            <a:r>
              <a:rPr lang="ru-RU" sz="3200" smtClean="0"/>
              <a:t>село Крымская Роза (190 га) и село Вишневое (64 га).</a:t>
            </a:r>
          </a:p>
          <a:p>
            <a:pPr eaLnBrk="1" hangingPunct="1"/>
            <a:r>
              <a:rPr lang="ru-RU" sz="3200" smtClean="0"/>
              <a:t>Общая площадь - 2214 га </a:t>
            </a:r>
          </a:p>
          <a:p>
            <a:pPr eaLnBrk="1" hangingPunct="1"/>
            <a:r>
              <a:rPr lang="ru-RU" sz="3200" smtClean="0"/>
              <a:t>Численность населения – </a:t>
            </a:r>
          </a:p>
          <a:p>
            <a:pPr eaLnBrk="1" hangingPunct="1"/>
            <a:r>
              <a:rPr lang="ru-RU" sz="3200" smtClean="0"/>
              <a:t>2135 человек</a:t>
            </a:r>
          </a:p>
        </p:txBody>
      </p:sp>
      <p:pic>
        <p:nvPicPr>
          <p:cNvPr id="15363" name="Picture 2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1238" y="1187450"/>
            <a:ext cx="6100762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371600" y="603250"/>
            <a:ext cx="10047288" cy="2825750"/>
          </a:xfrm>
        </p:spPr>
        <p:txBody>
          <a:bodyPr/>
          <a:lstStyle/>
          <a:p>
            <a:pPr algn="just" eaLnBrk="1" hangingPunct="1"/>
            <a:r>
              <a:rPr lang="ru-RU" sz="2800" u="sng" smtClean="0">
                <a:latin typeface="Times New Roman" pitchFamily="18" charset="0"/>
                <a:cs typeface="Times New Roman" pitchFamily="18" charset="0"/>
              </a:rPr>
              <a:t>Бюджет для граждан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- документ, содержащий основные положения закона о бюджете в доступной для широкого круга заинтересованных пользователей форме, разработанный в целях ознакомления граждан с основными целями, задачами бюджетной политики, планируемыми и достигнутыми результатами использования бюджетных средств</a:t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endParaRPr lang="ru-RU" sz="28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3562350"/>
            <a:ext cx="10047288" cy="2517775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важнейший инструмент регулирования экономики. В нем отражены цели развития общества и запланированы расходы для их достижения.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Кроме того, бюджет – это обязательный для исполнения закон, являющийся основой системы контроля за сбором и эффективным расходованием бюджетных средств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pic>
        <p:nvPicPr>
          <p:cNvPr id="16388" name="Рисунок 36" descr="x_37ac4ade.jpg"/>
          <p:cNvPicPr>
            <a:picLocks noChangeAspect="1"/>
          </p:cNvPicPr>
          <p:nvPr/>
        </p:nvPicPr>
        <p:blipFill>
          <a:blip r:embed="rId3"/>
          <a:srcRect l="5672" r="66949"/>
          <a:stretch>
            <a:fillRect/>
          </a:stretch>
        </p:blipFill>
        <p:spPr bwMode="auto">
          <a:xfrm>
            <a:off x="373063" y="436563"/>
            <a:ext cx="93027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C:\Users\Виктор\Desktop\ПРЕЗЕНТАЦИЯ!\открбюдж\newbudg\images\syste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83850" y="4491038"/>
            <a:ext cx="1223963" cy="1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 descr="C:\Users\Виктор\Desktop\ПРЕЗЕНТАЦИЯ!\открбюдж\newbudg\images\filter-lis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6263" y="2901950"/>
            <a:ext cx="1271587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2" descr="C:\Users\Виктор\Desktop\ПРЕЗЕНТАЦИЯ!\открбюдж\newbudg\images\cod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437813" y="1403350"/>
            <a:ext cx="1316037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Заголовок 1"/>
          <p:cNvSpPr>
            <a:spLocks noGrp="1"/>
          </p:cNvSpPr>
          <p:nvPr>
            <p:ph type="title"/>
          </p:nvPr>
        </p:nvSpPr>
        <p:spPr>
          <a:xfrm>
            <a:off x="1847850" y="26035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Бюджетная классификация: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637112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3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Каждой сумме в бюджете присваивается определенный цифровой код, который полностью характеризует эту сумму, – </a:t>
            </a:r>
            <a:r>
              <a:rPr lang="ru-RU" sz="3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код бюджетной классификации (КБК)</a:t>
            </a:r>
            <a:r>
              <a:rPr lang="ru-RU" sz="33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3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Классификация денежных средств бюджета кодами помогает легко отфильтровывать суммы с нужными показателями указанием соответствующего кода.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3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Единая система КБК при планировании, исполнении бюджета и составлении отчетности обеспечивает единство учета и сопоставимость показателей бюджетов.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решение 3"/>
          <p:cNvSpPr/>
          <p:nvPr/>
        </p:nvSpPr>
        <p:spPr>
          <a:xfrm>
            <a:off x="1666875" y="1714500"/>
            <a:ext cx="2879725" cy="755650"/>
          </a:xfrm>
          <a:prstGeom prst="flowChartDecision">
            <a:avLst/>
          </a:prstGeom>
          <a:solidFill>
            <a:schemeClr val="accent3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НАЛОГОВЫЕ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66875" y="2571750"/>
            <a:ext cx="2624138" cy="301942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налог на доход физических лиц (НДФЛ)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налог на имущество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земельный налог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единый сельскохозяйственный налог  (ЕСХН)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государственная пошлина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600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600" dirty="0"/>
          </a:p>
        </p:txBody>
      </p:sp>
      <p:sp>
        <p:nvSpPr>
          <p:cNvPr id="6" name="Блок-схема: решение 5"/>
          <p:cNvSpPr/>
          <p:nvPr/>
        </p:nvSpPr>
        <p:spPr>
          <a:xfrm>
            <a:off x="4667250" y="1714500"/>
            <a:ext cx="2879725" cy="1139825"/>
          </a:xfrm>
          <a:prstGeom prst="flowChartDecision">
            <a:avLst/>
          </a:prstGeom>
          <a:solidFill>
            <a:srgbClr val="6699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00563" y="3082925"/>
            <a:ext cx="3546475" cy="3019425"/>
          </a:xfrm>
          <a:prstGeom prst="rect">
            <a:avLst/>
          </a:prstGeom>
          <a:solidFill>
            <a:srgbClr val="66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-     арендная плата за земельные участки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-     продажа земельных участков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доходы от сдачи в аренду имущества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-     платежи от муниципальных унитарных предприятий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 -    -     доходы от оказания платных услуг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штрафы, санкции,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      возмещение ущерба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-     плата за размещений НТО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952625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+mj-cs"/>
              </a:rPr>
              <a:t>ДОХОДЫ МЕСТНОГО БЮДЖЕТА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524000" y="428625"/>
            <a:ext cx="914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+mj-cs"/>
              </a:rPr>
              <a:t>Доходы бюджета – поступающие в бюджет денежные средства, за исключением средств, являющихся источниками финансирования дефицита бюджета </a:t>
            </a:r>
          </a:p>
        </p:txBody>
      </p:sp>
      <p:sp>
        <p:nvSpPr>
          <p:cNvPr id="13" name="Блок-схема: решение 12"/>
          <p:cNvSpPr/>
          <p:nvPr/>
        </p:nvSpPr>
        <p:spPr>
          <a:xfrm>
            <a:off x="7667625" y="1714500"/>
            <a:ext cx="2857500" cy="755650"/>
          </a:xfrm>
          <a:prstGeom prst="flowChartDecision">
            <a:avLst/>
          </a:prstGeom>
          <a:solidFill>
            <a:srgbClr val="33CCCC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177213" y="2571750"/>
            <a:ext cx="2347912" cy="2786063"/>
          </a:xfrm>
          <a:prstGeom prst="rec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>
            <a:norm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дотации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субвенции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субсидии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иные межбюджетные трансферты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600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600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310063" y="1000125"/>
            <a:ext cx="3786187" cy="3571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ТИПЫ ДОХОДОВ</a:t>
            </a:r>
          </a:p>
        </p:txBody>
      </p:sp>
      <p:sp>
        <p:nvSpPr>
          <p:cNvPr id="18443" name="TextBox 15"/>
          <p:cNvSpPr txBox="1">
            <a:spLocks noChangeArrowheads="1"/>
          </p:cNvSpPr>
          <p:nvPr/>
        </p:nvSpPr>
        <p:spPr bwMode="auto">
          <a:xfrm>
            <a:off x="5095875" y="1928813"/>
            <a:ext cx="20002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500">
                <a:latin typeface="Calibri" pitchFamily="34" charset="0"/>
              </a:rPr>
              <a:t>НЕНАЛОГОВЫЕ</a:t>
            </a:r>
          </a:p>
        </p:txBody>
      </p:sp>
      <p:sp>
        <p:nvSpPr>
          <p:cNvPr id="18444" name="TextBox 16"/>
          <p:cNvSpPr txBox="1">
            <a:spLocks noChangeArrowheads="1"/>
          </p:cNvSpPr>
          <p:nvPr/>
        </p:nvSpPr>
        <p:spPr bwMode="auto">
          <a:xfrm>
            <a:off x="8096250" y="1857375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>
                <a:latin typeface="Calibri" pitchFamily="34" charset="0"/>
              </a:rPr>
              <a:t>БЕЗВОЗМЕЗДНЫЕ ПОСТУПЛЕНИЯ </a:t>
            </a:r>
          </a:p>
        </p:txBody>
      </p:sp>
      <p:sp>
        <p:nvSpPr>
          <p:cNvPr id="20" name="Стрелка влево 19"/>
          <p:cNvSpPr/>
          <p:nvPr/>
        </p:nvSpPr>
        <p:spPr>
          <a:xfrm rot="19738322">
            <a:off x="3613150" y="1527175"/>
            <a:ext cx="539750" cy="215900"/>
          </a:xfrm>
          <a:prstGeom prst="leftArrow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трелка влево 21"/>
          <p:cNvSpPr/>
          <p:nvPr/>
        </p:nvSpPr>
        <p:spPr>
          <a:xfrm rot="13106523">
            <a:off x="8175625" y="1501775"/>
            <a:ext cx="541338" cy="215900"/>
          </a:xfrm>
          <a:prstGeom prst="leftArrow">
            <a:avLst/>
          </a:prstGeom>
          <a:solidFill>
            <a:srgbClr val="33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трелка влево 22"/>
          <p:cNvSpPr/>
          <p:nvPr/>
        </p:nvSpPr>
        <p:spPr>
          <a:xfrm rot="16200000">
            <a:off x="5966620" y="1415256"/>
            <a:ext cx="303212" cy="187325"/>
          </a:xfrm>
          <a:prstGeom prst="leftArrow">
            <a:avLst/>
          </a:prstGeom>
          <a:solidFill>
            <a:srgbClr val="66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2095500" y="1214438"/>
            <a:ext cx="8215313" cy="1728787"/>
          </a:xfrm>
          <a:prstGeom prst="snip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8261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Безвозмездные поступления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Содержимое 2"/>
          <p:cNvSpPr>
            <a:spLocks noGrp="1"/>
          </p:cNvSpPr>
          <p:nvPr>
            <p:ph idx="1"/>
          </p:nvPr>
        </p:nvSpPr>
        <p:spPr>
          <a:xfrm>
            <a:off x="2095500" y="1214438"/>
            <a:ext cx="8215313" cy="17557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Межбюджетные трансферты – это денежные средства, перечисляемые из одного уровня бюджета другому</a:t>
            </a:r>
          </a:p>
          <a:p>
            <a:pPr eaLnBrk="1" hangingPunct="1"/>
            <a:endParaRPr lang="ru-RU" smtClean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1847850" y="3429000"/>
            <a:ext cx="2176463" cy="2736850"/>
          </a:xfrm>
          <a:prstGeom prst="flowChartAlternateProcess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Дотации </a:t>
            </a:r>
            <a:r>
              <a:rPr lang="ru-RU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трансферты без определения конкретной цели использования средства. (карманные деньги ребенка)</a:t>
            </a: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4881563" y="3429000"/>
            <a:ext cx="2428875" cy="2736850"/>
          </a:xfrm>
          <a:prstGeom prst="flowChartAlternateProcess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Субвенции</a:t>
            </a:r>
            <a:r>
              <a:rPr lang="ru-RU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трансферты на финансирование переданных полномочий.</a:t>
            </a:r>
          </a:p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(деньги ребенку на покупки по списку)</a:t>
            </a:r>
          </a:p>
          <a:p>
            <a:pPr algn="ctr">
              <a:defRPr/>
            </a:pPr>
            <a:endParaRPr lang="ru-RU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8096250" y="3429000"/>
            <a:ext cx="2320925" cy="2736850"/>
          </a:xfrm>
          <a:prstGeom prst="flowChartAlternateProcess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Субсидии</a:t>
            </a:r>
            <a:r>
              <a:rPr lang="ru-RU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трансферты на условиях долевого софинансирования расходов.</a:t>
            </a:r>
          </a:p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(добавить деньги ребенку на его покупку)</a:t>
            </a:r>
          </a:p>
          <a:p>
            <a:pPr algn="ctr">
              <a:defRPr/>
            </a:pPr>
            <a:endParaRPr lang="ru-RU">
              <a:solidFill>
                <a:schemeClr val="tx1"/>
              </a:solidFill>
              <a:cs typeface="Arial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2510632" y="3058319"/>
            <a:ext cx="500062" cy="241300"/>
          </a:xfrm>
          <a:prstGeom prst="straightConnector1">
            <a:avLst/>
          </a:prstGeom>
          <a:ln>
            <a:solidFill>
              <a:srgbClr val="33CC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9" idx="0"/>
          </p:cNvCxnSpPr>
          <p:nvPr/>
        </p:nvCxnSpPr>
        <p:spPr>
          <a:xfrm rot="5400000">
            <a:off x="5846763" y="3178175"/>
            <a:ext cx="500062" cy="1588"/>
          </a:xfrm>
          <a:prstGeom prst="straightConnector1">
            <a:avLst/>
          </a:prstGeom>
          <a:ln>
            <a:solidFill>
              <a:srgbClr val="33CC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8894763" y="3059113"/>
            <a:ext cx="500062" cy="239712"/>
          </a:xfrm>
          <a:prstGeom prst="straightConnector1">
            <a:avLst/>
          </a:prstGeom>
          <a:ln>
            <a:solidFill>
              <a:srgbClr val="33CC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1666875" y="6215063"/>
            <a:ext cx="8786813" cy="428625"/>
          </a:xfrm>
          <a:prstGeom prst="roundRec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1507" name="Picture 2" descr="http://www.pozgalev.ru/storage/c/2015/11/12/1447342173_797387_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24313" y="1714500"/>
            <a:ext cx="4000500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Содержимое 2"/>
          <p:cNvSpPr txBox="1">
            <a:spLocks/>
          </p:cNvSpPr>
          <p:nvPr/>
        </p:nvSpPr>
        <p:spPr>
          <a:xfrm>
            <a:off x="2166938" y="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indent="-342900" algn="just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i="1" kern="0" dirty="0">
                <a:latin typeface="Times New Roman" pitchFamily="18" charset="0"/>
                <a:cs typeface="Times New Roman" pitchFamily="18" charset="0"/>
              </a:rPr>
              <a:t>Бюджет – это план доходов и расходов          </a:t>
            </a:r>
          </a:p>
          <a:p>
            <a:pPr marL="342900" indent="-342900" algn="just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b="1" i="1" kern="0" dirty="0">
                <a:latin typeface="Times New Roman" pitchFamily="18" charset="0"/>
                <a:cs typeface="Times New Roman" pitchFamily="18" charset="0"/>
              </a:rPr>
              <a:t>                 на определенный период</a:t>
            </a:r>
          </a:p>
          <a:p>
            <a:pPr marL="342900" indent="-342900" algn="ctr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ru-RU" sz="3200" b="1" i="1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endParaRPr lang="ru-RU" sz="32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024063" y="1785938"/>
            <a:ext cx="2663825" cy="1763712"/>
          </a:xfrm>
          <a:prstGeom prst="ellipse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524750" y="1785938"/>
            <a:ext cx="2663825" cy="1763712"/>
          </a:xfrm>
          <a:prstGeom prst="ellipse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ru-RU" b="1" i="1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24750" y="2143125"/>
            <a:ext cx="271462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b="1" i="1" u="sng" kern="0" dirty="0">
                <a:latin typeface="Times New Roman" pitchFamily="18" charset="0"/>
                <a:cs typeface="Times New Roman" pitchFamily="18" charset="0"/>
              </a:rPr>
              <a:t>Расходы бюджета - </a:t>
            </a:r>
            <a:r>
              <a:rPr lang="ru-RU" i="1" kern="0" dirty="0">
                <a:latin typeface="Times New Roman" pitchFamily="18" charset="0"/>
                <a:cs typeface="Times New Roman" pitchFamily="18" charset="0"/>
              </a:rPr>
              <a:t>выплачиваемые из бюджета денежные средства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4063" y="2143125"/>
            <a:ext cx="2643187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u="sng" kern="0" dirty="0">
                <a:latin typeface="Times New Roman" pitchFamily="18" charset="0"/>
                <a:cs typeface="Times New Roman" pitchFamily="18" charset="0"/>
              </a:rPr>
              <a:t>Доходы бюджета  -</a:t>
            </a:r>
            <a:r>
              <a:rPr lang="ru-RU" b="1" i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kern="0" dirty="0">
                <a:latin typeface="Times New Roman" pitchFamily="18" charset="0"/>
                <a:cs typeface="Times New Roman" pitchFamily="18" charset="0"/>
              </a:rPr>
              <a:t>поступающие в      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kern="0" dirty="0">
                <a:latin typeface="Times New Roman" pitchFamily="18" charset="0"/>
                <a:cs typeface="Times New Roman" pitchFamily="18" charset="0"/>
              </a:rPr>
              <a:t> бюджет денежные средства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66875" y="5715000"/>
            <a:ext cx="8786813" cy="428625"/>
          </a:xfrm>
          <a:prstGeom prst="roundRec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514" name="TextBox 9"/>
          <p:cNvSpPr txBox="1">
            <a:spLocks noChangeArrowheads="1"/>
          </p:cNvSpPr>
          <p:nvPr/>
        </p:nvSpPr>
        <p:spPr bwMode="auto">
          <a:xfrm>
            <a:off x="1666875" y="5715000"/>
            <a:ext cx="8786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 u="sng">
                <a:latin typeface="Calibri" pitchFamily="34" charset="0"/>
              </a:rPr>
              <a:t>Дефицит бюджета </a:t>
            </a:r>
            <a:r>
              <a:rPr lang="ru-RU" i="1">
                <a:latin typeface="Calibri" pitchFamily="34" charset="0"/>
              </a:rPr>
              <a:t>– превышение расходов бюджета над его доходами</a:t>
            </a:r>
          </a:p>
        </p:txBody>
      </p:sp>
      <p:sp>
        <p:nvSpPr>
          <p:cNvPr id="21515" name="TextBox 10"/>
          <p:cNvSpPr txBox="1">
            <a:spLocks noChangeArrowheads="1"/>
          </p:cNvSpPr>
          <p:nvPr/>
        </p:nvSpPr>
        <p:spPr bwMode="auto">
          <a:xfrm>
            <a:off x="1666875" y="6211888"/>
            <a:ext cx="9001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 u="sng">
                <a:latin typeface="Calibri" pitchFamily="34" charset="0"/>
              </a:rPr>
              <a:t>Профицит бюджета </a:t>
            </a:r>
            <a:r>
              <a:rPr lang="ru-RU" i="1">
                <a:latin typeface="Calibri" pitchFamily="34" charset="0"/>
              </a:rPr>
              <a:t>– превышение доходов бюджета над его расходами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735013" y="158750"/>
            <a:ext cx="10515600" cy="1325563"/>
          </a:xfrm>
        </p:spPr>
        <p:txBody>
          <a:bodyPr/>
          <a:lstStyle/>
          <a:p>
            <a:pPr algn="ctr" eaLnBrk="1" hangingPunct="1"/>
            <a:r>
              <a:rPr lang="ru-RU" sz="2800" b="1" i="1" smtClean="0">
                <a:solidFill>
                  <a:srgbClr val="4472C4"/>
                </a:solidFill>
              </a:rPr>
              <a:t>Основные характеристики бюджета МО</a:t>
            </a:r>
            <a:r>
              <a:rPr lang="ru-RU" sz="2800" b="1" smtClean="0">
                <a:solidFill>
                  <a:srgbClr val="4472C4"/>
                </a:solidFill>
              </a:rPr>
              <a:t/>
            </a:r>
            <a:br>
              <a:rPr lang="ru-RU" sz="2800" b="1" smtClean="0">
                <a:solidFill>
                  <a:srgbClr val="4472C4"/>
                </a:solidFill>
              </a:rPr>
            </a:br>
            <a:r>
              <a:rPr lang="ru-RU" sz="2800" b="1" i="1" smtClean="0">
                <a:solidFill>
                  <a:srgbClr val="4472C4"/>
                </a:solidFill>
              </a:rPr>
              <a:t>Крымскорозовское сельское поселение</a:t>
            </a:r>
            <a:r>
              <a:rPr lang="ru-RU" sz="2800" b="1" smtClean="0">
                <a:solidFill>
                  <a:srgbClr val="4472C4"/>
                </a:solidFill>
              </a:rPr>
              <a:t/>
            </a:r>
            <a:br>
              <a:rPr lang="ru-RU" sz="2800" b="1" smtClean="0">
                <a:solidFill>
                  <a:srgbClr val="4472C4"/>
                </a:solidFill>
              </a:rPr>
            </a:br>
            <a:r>
              <a:rPr lang="ru-RU" sz="2800" b="1" i="1" smtClean="0">
                <a:solidFill>
                  <a:srgbClr val="4472C4"/>
                </a:solidFill>
              </a:rPr>
              <a:t>Белогорского района Республики Крым в 2025-2027гг.</a:t>
            </a:r>
            <a:endParaRPr lang="ru-RU" sz="2800" b="1" smtClean="0">
              <a:solidFill>
                <a:srgbClr val="4472C4"/>
              </a:solidFill>
            </a:endParaRPr>
          </a:p>
        </p:txBody>
      </p:sp>
      <p:graphicFrame>
        <p:nvGraphicFramePr>
          <p:cNvPr id="22608" name="Group 80"/>
          <p:cNvGraphicFramePr>
            <a:graphicFrameLocks noGrp="1"/>
          </p:cNvGraphicFramePr>
          <p:nvPr>
            <p:ph idx="1"/>
          </p:nvPr>
        </p:nvGraphicFramePr>
        <p:xfrm>
          <a:off x="1328738" y="1363663"/>
          <a:ext cx="9437687" cy="5386387"/>
        </p:xfrm>
        <a:graphic>
          <a:graphicData uri="http://schemas.openxmlformats.org/drawingml/2006/table">
            <a:tbl>
              <a:tblPr/>
              <a:tblGrid>
                <a:gridCol w="2359025"/>
                <a:gridCol w="2360612"/>
                <a:gridCol w="2359025"/>
                <a:gridCol w="2359025"/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показатель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2025 год, рублей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2026 год, рублей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2027 год, рублей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Доходы, в т.ч.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10 960 293,00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11 211 957,00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11 098 692,00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Налоговые и неналоговые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9 254 700,00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9 477 500,00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9 657 700,00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Безвозмездные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1 705 593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1 734 457,00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1 440 992,00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Расходы, в т.ч.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10 960 293,00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11 211 957,00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11 098 692,00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Общегос. вопросы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3 998 448,00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4 018 725,00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4 019 025,00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Нац.безопасность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100 000,00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100 000,00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100 000,00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Нац.экономика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100 000,00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100 000,00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100 000,00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ЖКХ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6 264 272,00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6 209 407,37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5 817 705,50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Нац.оборона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414 804,00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452 085,00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467 695,00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Обучение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20 000,00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Культура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62 769,00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62 769,00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62 769,00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Условно  утвержд.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268 970,63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531 497,50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Дефицит/профицит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Заголовок 1"/>
          <p:cNvSpPr>
            <a:spLocks noGrp="1"/>
          </p:cNvSpPr>
          <p:nvPr>
            <p:ph type="title"/>
          </p:nvPr>
        </p:nvSpPr>
        <p:spPr>
          <a:xfrm>
            <a:off x="838200" y="182563"/>
            <a:ext cx="10515600" cy="1508125"/>
          </a:xfrm>
        </p:spPr>
        <p:txBody>
          <a:bodyPr/>
          <a:lstStyle/>
          <a:p>
            <a:pPr algn="ctr" eaLnBrk="1" hangingPunct="1"/>
            <a:r>
              <a:rPr lang="ru-RU" sz="4500" b="1" smtClean="0"/>
              <a:t>ДОХОДЫ</a:t>
            </a:r>
            <a:r>
              <a:rPr lang="ru-RU" sz="3200" smtClean="0"/>
              <a:t> в 2025, 2026 и 2027 годах</a:t>
            </a:r>
            <a:br>
              <a:rPr lang="ru-RU" sz="3200" smtClean="0"/>
            </a:br>
            <a:r>
              <a:rPr lang="ru-RU" sz="1400" smtClean="0"/>
              <a:t>(тыс.рублей)</a:t>
            </a:r>
            <a:endParaRPr lang="ru-RU" sz="3200" smtClean="0"/>
          </a:p>
        </p:txBody>
      </p:sp>
      <p:graphicFrame>
        <p:nvGraphicFramePr>
          <p:cNvPr id="23555" name="Объект 6"/>
          <p:cNvGraphicFramePr>
            <a:graphicFrameLocks noGrp="1"/>
          </p:cNvGraphicFramePr>
          <p:nvPr>
            <p:ph idx="1"/>
          </p:nvPr>
        </p:nvGraphicFramePr>
        <p:xfrm>
          <a:off x="835025" y="649288"/>
          <a:ext cx="10694988" cy="5764212"/>
        </p:xfrm>
        <a:graphic>
          <a:graphicData uri="http://schemas.openxmlformats.org/presentationml/2006/ole">
            <p:oleObj spid="_x0000_s23555" name="Диаграмма" r:id="rId4" imgW="8639122" imgH="4657770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620</TotalTime>
  <Words>465</Words>
  <Application>Microsoft Office PowerPoint</Application>
  <PresentationFormat>Произвольный</PresentationFormat>
  <Paragraphs>116</Paragraphs>
  <Slides>11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 Light</vt:lpstr>
      <vt:lpstr>Calibri</vt:lpstr>
      <vt:lpstr>Times New Roman</vt:lpstr>
      <vt:lpstr>Тема Office</vt:lpstr>
      <vt:lpstr>Диаграмма Microsoft Office Excel</vt:lpstr>
      <vt:lpstr>Диаграмма Microsoft Graph</vt:lpstr>
      <vt:lpstr>БЮДЖЕТ ДЛЯ ГРАЖДАН 2025-2027гг.</vt:lpstr>
      <vt:lpstr>Слайд 2</vt:lpstr>
      <vt:lpstr>Бюджет для граждан - документ, содержащий основные положения закона о бюджете в доступной для широкого круга заинтересованных пользователей форме, разработанный в целях ознакомления граждан с основными целями, задачами бюджетной политики, планируемыми и достигнутыми результатами использования бюджетных средств </vt:lpstr>
      <vt:lpstr>Бюджетная классификация:</vt:lpstr>
      <vt:lpstr>Слайд 5</vt:lpstr>
      <vt:lpstr>Безвозмездные поступления</vt:lpstr>
      <vt:lpstr>Слайд 7</vt:lpstr>
      <vt:lpstr>Основные характеристики бюджета МО Крымскорозовское сельское поселение Белогорского района Республики Крым в 2025-2027гг.</vt:lpstr>
      <vt:lpstr>ДОХОДЫ в 2025, 2026 и 2027 годах (тыс.рублей)</vt:lpstr>
      <vt:lpstr>Слайд 10</vt:lpstr>
      <vt:lpstr>РАСХОДЫ в 2025, 2026 и 2027 годах                                        (тыс.рублей)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2017г.</dc:title>
  <dc:creator>User</dc:creator>
  <cp:lastModifiedBy>GB</cp:lastModifiedBy>
  <cp:revision>55</cp:revision>
  <dcterms:created xsi:type="dcterms:W3CDTF">2017-08-01T11:50:58Z</dcterms:created>
  <dcterms:modified xsi:type="dcterms:W3CDTF">2024-12-06T06:10:59Z</dcterms:modified>
</cp:coreProperties>
</file>