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5" r:id="rId5"/>
    <p:sldId id="267" r:id="rId6"/>
    <p:sldId id="268" r:id="rId7"/>
    <p:sldId id="266" r:id="rId8"/>
    <p:sldId id="259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.xlsx"/><Relationship Id="rId1" Type="http://schemas.openxmlformats.org/officeDocument/2006/relationships/image" Target="../media/image9.jpeg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0"/>
      <c:rotY val="10"/>
      <c:depthPercent val="100"/>
      <c:rAngAx val="0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6.4659977703455968E-2"/>
          <c:y val="2.7139874739039668E-2"/>
          <c:w val="0.72129319955406912"/>
          <c:h val="0.8914405010438413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собственные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blipFill>
                <a:blip xmlns:r="http://schemas.openxmlformats.org/officeDocument/2006/relationships" r:embed="rId1"/>
                <a:tile tx="0" ty="0" sx="100000" sy="100000" flip="none" algn="tl"/>
              </a:blip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83C1-49EE-A8AF-841B2AF9C6DF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3C1-49EE-A8AF-841B2AF9C6DF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83C1-49EE-A8AF-841B2AF9C6DF}"/>
              </c:ext>
            </c:extLst>
          </c:dPt>
          <c:dLbls>
            <c:dLbl>
              <c:idx val="0"/>
              <c:layout/>
              <c:spPr>
                <a:noFill/>
                <a:ln w="31434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1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3C1-49EE-A8AF-841B2AF9C6DF}"/>
                </c:ext>
              </c:extLst>
            </c:dLbl>
            <c:spPr>
              <a:noFill/>
              <a:ln w="31434">
                <a:noFill/>
              </a:ln>
            </c:sp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2026 год</c:v>
                </c:pt>
                <c:pt idx="1">
                  <c:v>2026 год</c:v>
                </c:pt>
                <c:pt idx="2">
                  <c:v>2027 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9843.5</c:v>
                </c:pt>
                <c:pt idx="1">
                  <c:v>10052.5</c:v>
                </c:pt>
                <c:pt idx="2">
                  <c:v>10455.799999999999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3C1-49EE-A8AF-841B2AF9C6D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поступление</c:v>
                </c:pt>
              </c:strCache>
            </c:strRef>
          </c:tx>
          <c:invertIfNegative val="0"/>
          <c:dLbls>
            <c:spPr>
              <a:noFill/>
              <a:ln w="31434">
                <a:noFill/>
              </a:ln>
            </c:sp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2026 год</c:v>
                </c:pt>
                <c:pt idx="1">
                  <c:v>2026 год</c:v>
                </c:pt>
                <c:pt idx="2">
                  <c:v>2027 год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1903.8869999999999</c:v>
                </c:pt>
                <c:pt idx="1">
                  <c:v>1705.9690000000001</c:v>
                </c:pt>
                <c:pt idx="2">
                  <c:v>1880.098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3C1-49EE-A8AF-841B2AF9C6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box"/>
        <c:axId val="158646696"/>
        <c:axId val="1"/>
        <c:axId val="0"/>
      </c:bar3DChart>
      <c:catAx>
        <c:axId val="158646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8646696"/>
        <c:crosses val="autoZero"/>
        <c:crossBetween val="between"/>
      </c:valAx>
      <c:spPr>
        <a:noFill/>
        <a:ln w="31434">
          <a:noFill/>
        </a:ln>
      </c:spPr>
    </c:plotArea>
    <c:plotVisOnly val="1"/>
    <c:dispBlanksAs val="gap"/>
    <c:showDLblsOverMax val="0"/>
  </c:chart>
  <c:spPr>
    <a:noFill/>
    <a:ln w="11788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99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9.0154211150652433E-2"/>
          <c:y val="4.6511627906976744E-2"/>
          <c:w val="0.56820877817319093"/>
          <c:h val="0.8461538461538461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Общегосударственные расходы</c:v>
                </c:pt>
              </c:strCache>
            </c:strRef>
          </c:tx>
          <c:spPr>
            <a:solidFill>
              <a:schemeClr val="accent1"/>
            </a:solidFill>
            <a:ln w="12432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Sheet1!$B$1:$D$1</c:f>
              <c:strCache>
                <c:ptCount val="3"/>
                <c:pt idx="0">
                  <c:v>2026 год</c:v>
                </c:pt>
                <c:pt idx="1">
                  <c:v>2027 год</c:v>
                </c:pt>
                <c:pt idx="2">
                  <c:v>2028 год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4248.1959999999999</c:v>
                </c:pt>
                <c:pt idx="1">
                  <c:v>4248.4960000000001</c:v>
                </c:pt>
                <c:pt idx="2">
                  <c:v>4248.4960000000001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E3-454F-AD2B-85B7531F6C76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Нац.оборона</c:v>
                </c:pt>
              </c:strCache>
            </c:strRef>
          </c:tx>
          <c:spPr>
            <a:solidFill>
              <a:schemeClr val="accent2"/>
            </a:solidFill>
            <a:ln w="12432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Sheet1!$B$1:$D$1</c:f>
              <c:strCache>
                <c:ptCount val="3"/>
                <c:pt idx="0">
                  <c:v>2026 год</c:v>
                </c:pt>
                <c:pt idx="1">
                  <c:v>2027 год</c:v>
                </c:pt>
                <c:pt idx="2">
                  <c:v>2028 год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  <c:pt idx="0">
                  <c:v>579.66600000000005</c:v>
                </c:pt>
                <c:pt idx="1">
                  <c:v>644.88699999999994</c:v>
                </c:pt>
                <c:pt idx="2">
                  <c:v>817.00599999999997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E3-454F-AD2B-85B7531F6C76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Нац.безопасность</c:v>
                </c:pt>
              </c:strCache>
            </c:strRef>
          </c:tx>
          <c:spPr>
            <a:solidFill>
              <a:schemeClr val="hlink"/>
            </a:solidFill>
            <a:ln w="12432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Sheet1!$B$1:$D$1</c:f>
              <c:strCache>
                <c:ptCount val="3"/>
                <c:pt idx="0">
                  <c:v>2026 год</c:v>
                </c:pt>
                <c:pt idx="1">
                  <c:v>2027 год</c:v>
                </c:pt>
                <c:pt idx="2">
                  <c:v>2028 год</c:v>
                </c:pt>
              </c:strCache>
            </c:strRef>
          </c:cat>
          <c:val>
            <c:numRef>
              <c:f>Sheet1!$B$4:$D$4</c:f>
              <c:numCache>
                <c:formatCode>General</c:formatCode>
                <c:ptCount val="3"/>
                <c:pt idx="0">
                  <c:v>150</c:v>
                </c:pt>
                <c:pt idx="1">
                  <c:v>80</c:v>
                </c:pt>
                <c:pt idx="2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E3-454F-AD2B-85B7531F6C76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ЖКХ</c:v>
                </c:pt>
              </c:strCache>
            </c:strRef>
          </c:tx>
          <c:spPr>
            <a:solidFill>
              <a:schemeClr val="folHlink"/>
            </a:solidFill>
            <a:ln w="12432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Sheet1!$B$1:$D$1</c:f>
              <c:strCache>
                <c:ptCount val="3"/>
                <c:pt idx="0">
                  <c:v>2026 год</c:v>
                </c:pt>
                <c:pt idx="1">
                  <c:v>2027 год</c:v>
                </c:pt>
                <c:pt idx="2">
                  <c:v>2028 год</c:v>
                </c:pt>
              </c:strCache>
            </c:strRef>
          </c:cat>
          <c:val>
            <c:numRef>
              <c:f>Sheet1!$B$5:$D$5</c:f>
              <c:numCache>
                <c:formatCode>General</c:formatCode>
                <c:ptCount val="3"/>
                <c:pt idx="0">
                  <c:v>6416.973</c:v>
                </c:pt>
                <c:pt idx="1">
                  <c:v>6154.7251999999999</c:v>
                </c:pt>
                <c:pt idx="2">
                  <c:v>626.95155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6E3-454F-AD2B-85B7531F6C76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Культура</c:v>
                </c:pt>
              </c:strCache>
            </c:strRef>
          </c:tx>
          <c:spPr>
            <a:solidFill>
              <a:schemeClr val="bg2"/>
            </a:solidFill>
            <a:ln w="12432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Sheet1!$B$1:$D$1</c:f>
              <c:strCache>
                <c:ptCount val="3"/>
                <c:pt idx="0">
                  <c:v>2026 год</c:v>
                </c:pt>
                <c:pt idx="1">
                  <c:v>2027 год</c:v>
                </c:pt>
                <c:pt idx="2">
                  <c:v>2028 год</c:v>
                </c:pt>
              </c:strCache>
            </c:strRef>
          </c:cat>
          <c:val>
            <c:numRef>
              <c:f>Sheet1!$B$6:$D$6</c:f>
              <c:numCache>
                <c:formatCode>General</c:formatCode>
                <c:ptCount val="3"/>
                <c:pt idx="0">
                  <c:v>152.55199999999999</c:v>
                </c:pt>
                <c:pt idx="1">
                  <c:v>152.55199999999999</c:v>
                </c:pt>
                <c:pt idx="2">
                  <c:v>152.55199999999999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6E3-454F-AD2B-85B7531F6C76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Обучение</c:v>
                </c:pt>
              </c:strCache>
            </c:strRef>
          </c:tx>
          <c:spPr>
            <a:solidFill>
              <a:schemeClr val="tx2"/>
            </a:solidFill>
            <a:ln w="12432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Sheet1!$B$1:$D$1</c:f>
              <c:strCache>
                <c:ptCount val="3"/>
                <c:pt idx="0">
                  <c:v>2026 год</c:v>
                </c:pt>
                <c:pt idx="1">
                  <c:v>2027 год</c:v>
                </c:pt>
                <c:pt idx="2">
                  <c:v>2028 год</c:v>
                </c:pt>
              </c:strCache>
            </c:strRef>
          </c:cat>
          <c:val>
            <c:numRef>
              <c:f>Sheet1!$B$7:$D$7</c:f>
              <c:numCache>
                <c:formatCode>General</c:formatCode>
                <c:ptCount val="3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6E3-454F-AD2B-85B7531F6C76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Нац.экономика</c:v>
                </c:pt>
              </c:strCache>
            </c:strRef>
          </c:tx>
          <c:spPr>
            <a:solidFill>
              <a:srgbClr val="0066CC"/>
            </a:solidFill>
            <a:ln w="12432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Sheet1!$B$1:$D$1</c:f>
              <c:strCache>
                <c:ptCount val="3"/>
                <c:pt idx="0">
                  <c:v>2026 год</c:v>
                </c:pt>
                <c:pt idx="1">
                  <c:v>2027 год</c:v>
                </c:pt>
                <c:pt idx="2">
                  <c:v>2028 год</c:v>
                </c:pt>
              </c:strCache>
            </c:strRef>
          </c:cat>
          <c:val>
            <c:numRef>
              <c:f>Sheet1!$B$8:$D$8</c:f>
              <c:numCache>
                <c:formatCode>General</c:formatCode>
                <c:ptCount val="3"/>
                <c:pt idx="0">
                  <c:v>200</c:v>
                </c:pt>
                <c:pt idx="1">
                  <c:v>200</c:v>
                </c:pt>
                <c:pt idx="2">
                  <c:v>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6E3-454F-AD2B-85B7531F6C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48835344"/>
        <c:axId val="1"/>
        <c:axId val="0"/>
      </c:bar3DChart>
      <c:catAx>
        <c:axId val="148835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0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62" b="1" i="0" u="none" strike="noStrike" baseline="0">
                <a:solidFill>
                  <a:schemeClr val="tx1"/>
                </a:solidFill>
                <a:latin typeface="Calibri Light"/>
                <a:ea typeface="Calibri Light"/>
                <a:cs typeface="Calibri Light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3108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0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62" b="1" i="0" u="none" strike="noStrike" baseline="0">
                <a:solidFill>
                  <a:schemeClr val="tx1"/>
                </a:solidFill>
                <a:latin typeface="Calibri Light"/>
                <a:ea typeface="Calibri Light"/>
                <a:cs typeface="Calibri Light"/>
              </a:defRPr>
            </a:pPr>
            <a:endParaRPr lang="ru-RU"/>
          </a:p>
        </c:txPr>
        <c:crossAx val="148835344"/>
        <c:crosses val="autoZero"/>
        <c:crossBetween val="between"/>
      </c:valAx>
      <c:spPr>
        <a:noFill/>
        <a:ln w="24864">
          <a:noFill/>
        </a:ln>
      </c:spPr>
    </c:plotArea>
    <c:legend>
      <c:legendPos val="r"/>
      <c:layout>
        <c:manualLayout>
          <c:xMode val="edge"/>
          <c:yMode val="edge"/>
          <c:x val="0.6714116251482799"/>
          <c:y val="0.10554561717352415"/>
          <c:w val="0.32384341637010677"/>
          <c:h val="0.79069767441860461"/>
        </c:manualLayout>
      </c:layout>
      <c:overlay val="0"/>
      <c:spPr>
        <a:noFill/>
        <a:ln w="3108">
          <a:solidFill>
            <a:schemeClr val="tx1"/>
          </a:solidFill>
          <a:prstDash val="solid"/>
        </a:ln>
      </c:spPr>
      <c:txPr>
        <a:bodyPr/>
        <a:lstStyle/>
        <a:p>
          <a:pPr>
            <a:defRPr sz="1620" b="1" i="0" u="none" strike="noStrike" baseline="0">
              <a:solidFill>
                <a:schemeClr val="tx1"/>
              </a:solidFill>
              <a:latin typeface="Calibri Light"/>
              <a:ea typeface="Calibri Light"/>
              <a:cs typeface="Calibri Light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62" b="1" i="0" u="none" strike="noStrike" baseline="0">
          <a:solidFill>
            <a:schemeClr val="tx1"/>
          </a:solidFill>
          <a:latin typeface="Calibri Light"/>
          <a:ea typeface="Calibri Light"/>
          <a:cs typeface="Calibri Light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7EAA20B-153F-4B82-B471-616D680EC81C}" type="datetimeFigureOut">
              <a:rPr lang="ru-RU"/>
              <a:pPr>
                <a:defRPr/>
              </a:pPr>
              <a:t>16.11.2025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2DBDBAE-DBF7-449D-B952-8B06E887EF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C6FE450-0465-444C-A131-052549F2A644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8A739-9A04-4EA0-AC3F-BABCD6338A50}" type="datetimeFigureOut">
              <a:rPr lang="ru-RU"/>
              <a:pPr>
                <a:defRPr/>
              </a:pPr>
              <a:t>16.11.2025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6CE1F-74D8-4E90-B42B-F1B2D01CA6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A6B91-F1BC-4073-A4CE-305294D473E8}" type="datetimeFigureOut">
              <a:rPr lang="ru-RU"/>
              <a:pPr>
                <a:defRPr/>
              </a:pPr>
              <a:t>16.11.2025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0F268-93C1-41DF-AF6B-912DFC70CC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1DCD4-AC21-4DF7-A924-E42C9F056F6C}" type="datetimeFigureOut">
              <a:rPr lang="ru-RU"/>
              <a:pPr>
                <a:defRPr/>
              </a:pPr>
              <a:t>16.11.2025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27301-CBEA-4100-B709-A139AAF064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4BA5B-3EF9-4416-BF10-45A48AF1B11F}" type="datetimeFigureOut">
              <a:rPr lang="ru-RU"/>
              <a:pPr>
                <a:defRPr/>
              </a:pPr>
              <a:t>16.11.2025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5012D-F27C-428E-9CAB-F162D2B5BD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AF2DE-EE99-4A71-9F4D-37F294A19DB8}" type="datetimeFigureOut">
              <a:rPr lang="ru-RU"/>
              <a:pPr>
                <a:defRPr/>
              </a:pPr>
              <a:t>16.11.2025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B97DC-1AA0-4F04-A9E9-2BD86CD758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060B7-D713-4443-BCAD-0A0A85F4669F}" type="datetimeFigureOut">
              <a:rPr lang="ru-RU"/>
              <a:pPr>
                <a:defRPr/>
              </a:pPr>
              <a:t>16.11.2025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68C98-80AD-4533-87DB-B0AC4962B2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90278-9E22-4937-9B49-C72833248E91}" type="datetimeFigureOut">
              <a:rPr lang="ru-RU"/>
              <a:pPr>
                <a:defRPr/>
              </a:pPr>
              <a:t>16.11.2025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5327B-E986-446D-B4F1-AFF6A18798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7E651-CDD0-4A21-91C7-6B75BA740AB6}" type="datetimeFigureOut">
              <a:rPr lang="ru-RU"/>
              <a:pPr>
                <a:defRPr/>
              </a:pPr>
              <a:t>16.11.2025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BFE33-9260-478F-9022-1678E1E7B0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66535-74F9-4618-A0C9-FA92D1CDB281}" type="datetimeFigureOut">
              <a:rPr lang="ru-RU"/>
              <a:pPr>
                <a:defRPr/>
              </a:pPr>
              <a:t>16.11.2025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3E31F-6AD6-4E46-ACED-6F5C21F879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D5A98-0AC5-4A99-990A-A0E9413F2934}" type="datetimeFigureOut">
              <a:rPr lang="ru-RU"/>
              <a:pPr>
                <a:defRPr/>
              </a:pPr>
              <a:t>16.11.2025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D4436-E16D-449D-A552-24335F4408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29579-6FEE-4C5B-9393-FD4F20C27F33}" type="datetimeFigureOut">
              <a:rPr lang="ru-RU"/>
              <a:pPr>
                <a:defRPr/>
              </a:pPr>
              <a:t>16.11.2025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6F298-9E73-451C-A891-8AA7B5BE49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581C075-5837-413F-8718-F448E600E98E}" type="datetimeFigureOut">
              <a:rPr lang="ru-RU"/>
              <a:pPr>
                <a:defRPr/>
              </a:pPr>
              <a:t>16.11.2025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6B94860-25B7-4639-8FD4-801318E8F1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62113" y="361950"/>
            <a:ext cx="9637712" cy="18288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b="1" dirty="0" smtClean="0">
                <a:solidFill>
                  <a:srgbClr val="2E75B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БЮДЖЕТ ДЛЯ ГРАЖДАН </a:t>
            </a:r>
            <a:r>
              <a:rPr lang="ru-RU" b="1" dirty="0" smtClean="0">
                <a:solidFill>
                  <a:srgbClr val="2E75B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2026-2028гг</a:t>
            </a:r>
            <a:r>
              <a:rPr lang="ru-RU" b="1" dirty="0" smtClean="0">
                <a:solidFill>
                  <a:srgbClr val="2E75B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endParaRPr lang="ru-RU" dirty="0" smtClean="0">
              <a:solidFill>
                <a:srgbClr val="2E75B6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62113" y="4775200"/>
            <a:ext cx="9637712" cy="18161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6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МУНИЦИПАЛЬНОЕ ОБРАЗОВАНИЕ КРЫМСКОРОЗОВСКОЕ СЕЛЬСКОЕ ПОСЕЛЕНИЕ БЕЛОГОРСКОГО РАЙОНА РЕСПУБЛИКИ КРЫМ</a:t>
            </a:r>
            <a:endParaRPr lang="ru-RU" sz="3600" b="1" dirty="0">
              <a:solidFill>
                <a:schemeClr val="accent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93825" y="5622925"/>
            <a:ext cx="9848850" cy="927100"/>
          </a:xfrm>
        </p:spPr>
        <p:txBody>
          <a:bodyPr rtlCol="0">
            <a:normAutofit fontScale="850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600" dirty="0" smtClean="0"/>
              <a:t>Каждый </a:t>
            </a:r>
            <a:r>
              <a:rPr lang="ru-RU" sz="2600" dirty="0"/>
              <a:t>из разделов классификации имеет </a:t>
            </a:r>
            <a:r>
              <a:rPr lang="ru-RU" sz="2600" dirty="0" smtClean="0"/>
              <a:t>перечень подразделов</a:t>
            </a:r>
            <a:r>
              <a:rPr lang="ru-RU" sz="2600" dirty="0"/>
              <a:t>, которые отражают основные направления </a:t>
            </a:r>
            <a:r>
              <a:rPr lang="ru-RU" sz="2600" dirty="0" smtClean="0"/>
              <a:t>реализации соответствующей </a:t>
            </a:r>
            <a:r>
              <a:rPr lang="ru-RU" sz="2600" dirty="0"/>
              <a:t>функции.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11213" y="2563813"/>
            <a:ext cx="2320925" cy="1008062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Общегосударственные вопросы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994275" y="2551113"/>
            <a:ext cx="2000250" cy="1020762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Национальная оборона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858250" y="2563813"/>
            <a:ext cx="2103438" cy="1008062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Национальная экономика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525713" y="3938588"/>
            <a:ext cx="2381250" cy="957262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Жилищно-коммунальное хозяйство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188200" y="3937000"/>
            <a:ext cx="2559050" cy="95885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Культура, кинематография</a:t>
            </a: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3132138" y="298450"/>
            <a:ext cx="6194425" cy="13477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РАСХОДЫ БЮДЖЕТА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ПО ОСНОВНЫМ ФУНКЦИЯМ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МУНИЦИПАЛЬНОГО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ОБРАЗОВАНИЯ</a:t>
            </a:r>
            <a:endParaRPr lang="ru-RU" dirty="0"/>
          </a:p>
        </p:txBody>
      </p:sp>
      <p:sp>
        <p:nvSpPr>
          <p:cNvPr id="25" name="Стрелка вниз 24"/>
          <p:cNvSpPr/>
          <p:nvPr/>
        </p:nvSpPr>
        <p:spPr>
          <a:xfrm rot="19225694">
            <a:off x="9118600" y="1577975"/>
            <a:ext cx="307975" cy="1104900"/>
          </a:xfrm>
          <a:prstGeom prst="down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 rot="2618372">
            <a:off x="2851150" y="1565275"/>
            <a:ext cx="307975" cy="1066800"/>
          </a:xfrm>
          <a:prstGeom prst="down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>
            <a:off x="5921375" y="1646238"/>
            <a:ext cx="307975" cy="917575"/>
          </a:xfrm>
          <a:prstGeom prst="down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" name="Стрелка вниз 27"/>
          <p:cNvSpPr/>
          <p:nvPr/>
        </p:nvSpPr>
        <p:spPr>
          <a:xfrm rot="918053">
            <a:off x="4041775" y="1646238"/>
            <a:ext cx="307975" cy="2239962"/>
          </a:xfrm>
          <a:prstGeom prst="down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 rot="20907685">
            <a:off x="7937500" y="1660525"/>
            <a:ext cx="309563" cy="2239963"/>
          </a:xfrm>
          <a:prstGeom prst="down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Скругленный прямоугольник 10"/>
          <p:cNvSpPr/>
          <p:nvPr/>
        </p:nvSpPr>
        <p:spPr>
          <a:xfrm>
            <a:off x="219075" y="1308100"/>
            <a:ext cx="2320925" cy="1008063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>
                <a:solidFill>
                  <a:srgbClr val="FFFFFF"/>
                </a:solidFill>
                <a:cs typeface="Arial" charset="0"/>
              </a:rPr>
              <a:t>Выборы</a:t>
            </a:r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" name="Стрелка вниз 25"/>
          <p:cNvSpPr/>
          <p:nvPr/>
        </p:nvSpPr>
        <p:spPr>
          <a:xfrm rot="2618372">
            <a:off x="2538413" y="363538"/>
            <a:ext cx="307975" cy="1066800"/>
          </a:xfrm>
          <a:prstGeom prst="down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Скругленный прямоугольник 13"/>
          <p:cNvSpPr/>
          <p:nvPr/>
        </p:nvSpPr>
        <p:spPr>
          <a:xfrm>
            <a:off x="9842500" y="341313"/>
            <a:ext cx="2049463" cy="1935162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>
                <a:solidFill>
                  <a:srgbClr val="FFFFFF"/>
                </a:solidFill>
                <a:cs typeface="Arial" charset="0"/>
              </a:rPr>
              <a:t>Национальная безопасность и правоохранительная деятельность</a:t>
            </a:r>
            <a:endParaRPr lang="ru-RU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Стрелка вниз 26"/>
          <p:cNvSpPr>
            <a:spLocks noChangeArrowheads="1"/>
          </p:cNvSpPr>
          <p:nvPr/>
        </p:nvSpPr>
        <p:spPr bwMode="auto">
          <a:xfrm rot="-4718316">
            <a:off x="9331325" y="1039813"/>
            <a:ext cx="333375" cy="692150"/>
          </a:xfrm>
          <a:prstGeom prst="downArrow">
            <a:avLst>
              <a:gd name="adj1" fmla="val 50000"/>
              <a:gd name="adj2" fmla="val 34843"/>
            </a:avLst>
          </a:prstGeom>
          <a:solidFill>
            <a:schemeClr val="bg1"/>
          </a:solidFill>
          <a:ln w="12700" algn="ctr">
            <a:solidFill>
              <a:srgbClr val="4472C4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dk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9325" y="144463"/>
            <a:ext cx="10515600" cy="1325562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4000" b="1" dirty="0" smtClean="0"/>
              <a:t>РАСХОДЫ</a:t>
            </a:r>
            <a:r>
              <a:rPr lang="ru-RU" sz="4000" dirty="0" smtClean="0"/>
              <a:t> в </a:t>
            </a:r>
            <a:r>
              <a:rPr lang="ru-RU" sz="4000" dirty="0" smtClean="0"/>
              <a:t>2026, 2027 </a:t>
            </a:r>
            <a:r>
              <a:rPr lang="ru-RU" sz="4000" dirty="0" smtClean="0"/>
              <a:t>и </a:t>
            </a:r>
            <a:r>
              <a:rPr lang="ru-RU" sz="4000" dirty="0" smtClean="0"/>
              <a:t>2028 </a:t>
            </a:r>
            <a:r>
              <a:rPr lang="ru-RU" sz="4000" dirty="0" smtClean="0"/>
              <a:t>годах</a:t>
            </a:r>
            <a:r>
              <a:rPr lang="ru-RU" dirty="0" smtClean="0"/>
              <a:t>                                        </a:t>
            </a:r>
            <a:r>
              <a:rPr lang="ru-RU" sz="2000" dirty="0" smtClean="0"/>
              <a:t>(</a:t>
            </a:r>
            <a:r>
              <a:rPr lang="ru-RU" sz="2000" dirty="0" err="1" smtClean="0"/>
              <a:t>тыс.рублей</a:t>
            </a:r>
            <a:r>
              <a:rPr lang="ru-RU" sz="2000" dirty="0" smtClean="0"/>
              <a:t>)</a:t>
            </a:r>
            <a:endParaRPr lang="ru-RU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2062769"/>
              </p:ext>
            </p:extLst>
          </p:nvPr>
        </p:nvGraphicFramePr>
        <p:xfrm>
          <a:off x="1268413" y="1319213"/>
          <a:ext cx="10131425" cy="5203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6063" y="944563"/>
            <a:ext cx="5900737" cy="4629150"/>
          </a:xfrm>
        </p:spPr>
        <p:txBody>
          <a:bodyPr/>
          <a:lstStyle/>
          <a:p>
            <a:pPr eaLnBrk="1" hangingPunct="1"/>
            <a:r>
              <a:rPr lang="ru-RU" sz="3200" dirty="0" smtClean="0"/>
              <a:t>В состав муниципального образования Крымскорозовское сельское поселение входят два населенных пункта:</a:t>
            </a:r>
          </a:p>
          <a:p>
            <a:pPr eaLnBrk="1" hangingPunct="1"/>
            <a:r>
              <a:rPr lang="ru-RU" sz="3200" dirty="0" smtClean="0"/>
              <a:t>село Крымская Роза (190 га) и село Вишневое (64 га).</a:t>
            </a:r>
          </a:p>
          <a:p>
            <a:pPr eaLnBrk="1" hangingPunct="1"/>
            <a:r>
              <a:rPr lang="ru-RU" sz="3200" dirty="0" smtClean="0"/>
              <a:t>Общая площадь </a:t>
            </a:r>
            <a:r>
              <a:rPr lang="ru-RU" sz="3200" dirty="0" smtClean="0"/>
              <a:t>– 2143,2 </a:t>
            </a:r>
            <a:r>
              <a:rPr lang="ru-RU" sz="3200" dirty="0" smtClean="0"/>
              <a:t>га </a:t>
            </a:r>
          </a:p>
          <a:p>
            <a:pPr eaLnBrk="1" hangingPunct="1"/>
            <a:r>
              <a:rPr lang="ru-RU" sz="3200" dirty="0" smtClean="0"/>
              <a:t>Численность населения – </a:t>
            </a:r>
          </a:p>
          <a:p>
            <a:pPr eaLnBrk="1" hangingPunct="1"/>
            <a:r>
              <a:rPr lang="ru-RU" sz="3200" dirty="0" smtClean="0"/>
              <a:t>2145 </a:t>
            </a:r>
            <a:r>
              <a:rPr lang="ru-RU" sz="3200" dirty="0" smtClean="0"/>
              <a:t>человек</a:t>
            </a:r>
          </a:p>
        </p:txBody>
      </p:sp>
      <p:pic>
        <p:nvPicPr>
          <p:cNvPr id="15363" name="Picture 2" descr="Похожее изображени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1238" y="1187450"/>
            <a:ext cx="6100762" cy="405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1371600" y="603250"/>
            <a:ext cx="10047288" cy="2825750"/>
          </a:xfrm>
        </p:spPr>
        <p:txBody>
          <a:bodyPr/>
          <a:lstStyle/>
          <a:p>
            <a:pPr algn="just" eaLnBrk="1" hangingPunct="1"/>
            <a:r>
              <a:rPr lang="ru-RU" sz="2800" u="sng" smtClean="0">
                <a:latin typeface="Times New Roman" pitchFamily="18" charset="0"/>
                <a:cs typeface="Times New Roman" pitchFamily="18" charset="0"/>
              </a:rPr>
              <a:t>Бюджет для граждан 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- документ, содержащий основные положения закона о бюджете в доступной для широкого круга заинтересованных пользователей форме, разработанный в целях ознакомления граждан с основными целями, задачами бюджетной политики, планируемыми и достигнутыми результатами использования бюджетных средств</a:t>
            </a:r>
            <a:br>
              <a:rPr lang="ru-RU" sz="2800" smtClean="0">
                <a:latin typeface="Times New Roman" pitchFamily="18" charset="0"/>
                <a:cs typeface="Times New Roman" pitchFamily="18" charset="0"/>
              </a:rPr>
            </a:br>
            <a:endParaRPr lang="ru-RU" sz="280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3562350"/>
            <a:ext cx="10047288" cy="2517775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важнейший инструмент регулирования экономики. В нем отражены цели развития общества и запланированы расходы для их достижения.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Кроме того, бюджет – это обязательный для исполнения закон, являющийся основой системы контроля за сбором и эффективным расходованием бюджетных средств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  <p:pic>
        <p:nvPicPr>
          <p:cNvPr id="16388" name="Рисунок 36" descr="x_37ac4ade.jpg"/>
          <p:cNvPicPr>
            <a:picLocks noChangeAspect="1"/>
          </p:cNvPicPr>
          <p:nvPr/>
        </p:nvPicPr>
        <p:blipFill>
          <a:blip r:embed="rId3"/>
          <a:srcRect l="5672" r="66949"/>
          <a:stretch>
            <a:fillRect/>
          </a:stretch>
        </p:blipFill>
        <p:spPr bwMode="auto">
          <a:xfrm>
            <a:off x="373063" y="436563"/>
            <a:ext cx="930275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C:\Users\Виктор\Desktop\ПРЕЗЕНТАЦИЯ!\открбюдж\newbudg\images\syste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483850" y="4491038"/>
            <a:ext cx="1223963" cy="148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3" descr="C:\Users\Виктор\Desktop\ПРЕЗЕНТАЦИЯ!\открбюдж\newbudg\images\filter-list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6263" y="2901950"/>
            <a:ext cx="1271587" cy="127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2" descr="C:\Users\Виктор\Desktop\ПРЕЗЕНТАЦИЯ!\открбюдж\newbudg\images\codes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437813" y="1403350"/>
            <a:ext cx="1316037" cy="131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Заголовок 1"/>
          <p:cNvSpPr>
            <a:spLocks noGrp="1"/>
          </p:cNvSpPr>
          <p:nvPr>
            <p:ph type="title"/>
          </p:nvPr>
        </p:nvSpPr>
        <p:spPr>
          <a:xfrm>
            <a:off x="1847850" y="260350"/>
            <a:ext cx="8229600" cy="1143000"/>
          </a:xfrm>
        </p:spPr>
        <p:txBody>
          <a:bodyPr/>
          <a:lstStyle/>
          <a:p>
            <a:pPr algn="ctr"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Бюджетная классификация: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4637112"/>
          </a:xfrm>
        </p:spPr>
        <p:txBody>
          <a:bodyPr rtlCol="0">
            <a:normAutofit fontScale="92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33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Каждой сумме в бюджете присваивается определенный цифровой код, который полностью характеризует эту сумму, – </a:t>
            </a:r>
            <a:r>
              <a:rPr lang="ru-RU" sz="33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код бюджетной классификации (КБК)</a:t>
            </a:r>
            <a:r>
              <a:rPr lang="ru-RU" sz="33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33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Классификация денежных средств бюджета кодами помогает легко отфильтровывать суммы с нужными показателями указанием соответствующего кода.</a:t>
            </a:r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33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Единая система КБК при планировании, исполнении бюджета и составлении отчетности обеспечивает единство учета и сопоставимость показателей бюджетов.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решение 3"/>
          <p:cNvSpPr/>
          <p:nvPr/>
        </p:nvSpPr>
        <p:spPr>
          <a:xfrm>
            <a:off x="1666875" y="1714500"/>
            <a:ext cx="2879725" cy="755650"/>
          </a:xfrm>
          <a:prstGeom prst="flowChartDecision">
            <a:avLst/>
          </a:prstGeom>
          <a:solidFill>
            <a:schemeClr val="accent3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anchor="ctr">
            <a:norm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НАЛОГОВЫЕ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66875" y="2571750"/>
            <a:ext cx="2624138" cy="3019425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/>
              <a:t>налог на доход физических лиц (НДФЛ)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/>
              <a:t>налог на имущество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/>
              <a:t>земельный налог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/>
              <a:t>единый сельскохозяйственный налог  (ЕСХН)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/>
              <a:t>государственная пошлина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1600" dirty="0"/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1600" dirty="0"/>
          </a:p>
        </p:txBody>
      </p:sp>
      <p:sp>
        <p:nvSpPr>
          <p:cNvPr id="6" name="Блок-схема: решение 5"/>
          <p:cNvSpPr/>
          <p:nvPr/>
        </p:nvSpPr>
        <p:spPr>
          <a:xfrm>
            <a:off x="4667250" y="1714500"/>
            <a:ext cx="2879725" cy="1139825"/>
          </a:xfrm>
          <a:prstGeom prst="flowChartDecision">
            <a:avLst/>
          </a:prstGeom>
          <a:solidFill>
            <a:srgbClr val="6699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5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500563" y="3082925"/>
            <a:ext cx="3546475" cy="3019425"/>
          </a:xfrm>
          <a:prstGeom prst="rect">
            <a:avLst/>
          </a:prstGeom>
          <a:solidFill>
            <a:srgbClr val="66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-     арендная плата за земельные участки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-     продажа земельных участков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/>
              <a:t>доходы от сдачи в аренду имущества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-     платежи от муниципальных унитарных предприятий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 -    -     доходы от оказания платных услуг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/>
              <a:t>штрафы, санкции,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      возмещение ущерба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/>
              <a:t>-     плата за размещений НТО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1952625" y="0"/>
            <a:ext cx="82296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+mj-cs"/>
              </a:rPr>
              <a:t>ДОХОДЫ МЕСТНОГО БЮДЖЕТА</a:t>
            </a: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1524000" y="428625"/>
            <a:ext cx="914400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kern="0" dirty="0">
                <a:solidFill>
                  <a:schemeClr val="tx2"/>
                </a:solidFill>
                <a:latin typeface="Times New Roman" pitchFamily="18" charset="0"/>
                <a:ea typeface="+mj-ea"/>
                <a:cs typeface="+mj-cs"/>
              </a:rPr>
              <a:t>Доходы бюджета – поступающие в бюджет денежные средства, за исключением средств, являющихся источниками финансирования дефицита бюджета </a:t>
            </a:r>
          </a:p>
        </p:txBody>
      </p:sp>
      <p:sp>
        <p:nvSpPr>
          <p:cNvPr id="13" name="Блок-схема: решение 12"/>
          <p:cNvSpPr/>
          <p:nvPr/>
        </p:nvSpPr>
        <p:spPr>
          <a:xfrm>
            <a:off x="7667625" y="1714500"/>
            <a:ext cx="2857500" cy="755650"/>
          </a:xfrm>
          <a:prstGeom prst="flowChartDecision">
            <a:avLst/>
          </a:prstGeom>
          <a:solidFill>
            <a:srgbClr val="33CCCC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8177213" y="2571750"/>
            <a:ext cx="2347912" cy="2786063"/>
          </a:xfrm>
          <a:prstGeom prst="rect">
            <a:avLst/>
          </a:prstGeom>
          <a:solidFill>
            <a:srgbClr val="33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>
            <a:norm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/>
              <a:t>дотации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/>
              <a:t>субвенции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/>
              <a:t>субсидии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/>
              <a:t>иные межбюджетные трансферты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1600" dirty="0"/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1600" dirty="0"/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/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310063" y="1000125"/>
            <a:ext cx="3786187" cy="35718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ТИПЫ ДОХОДОВ</a:t>
            </a:r>
          </a:p>
        </p:txBody>
      </p:sp>
      <p:sp>
        <p:nvSpPr>
          <p:cNvPr id="18443" name="TextBox 15"/>
          <p:cNvSpPr txBox="1">
            <a:spLocks noChangeArrowheads="1"/>
          </p:cNvSpPr>
          <p:nvPr/>
        </p:nvSpPr>
        <p:spPr bwMode="auto">
          <a:xfrm>
            <a:off x="5095875" y="1928813"/>
            <a:ext cx="200025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500">
                <a:latin typeface="Calibri" pitchFamily="34" charset="0"/>
              </a:rPr>
              <a:t>НЕНАЛОГОВЫЕ</a:t>
            </a:r>
          </a:p>
        </p:txBody>
      </p:sp>
      <p:sp>
        <p:nvSpPr>
          <p:cNvPr id="18444" name="TextBox 16"/>
          <p:cNvSpPr txBox="1">
            <a:spLocks noChangeArrowheads="1"/>
          </p:cNvSpPr>
          <p:nvPr/>
        </p:nvSpPr>
        <p:spPr bwMode="auto">
          <a:xfrm>
            <a:off x="8096250" y="1857375"/>
            <a:ext cx="2143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>
                <a:latin typeface="Calibri" pitchFamily="34" charset="0"/>
              </a:rPr>
              <a:t>БЕЗВОЗМЕЗДНЫЕ ПОСТУПЛЕНИЯ </a:t>
            </a:r>
          </a:p>
        </p:txBody>
      </p:sp>
      <p:sp>
        <p:nvSpPr>
          <p:cNvPr id="20" name="Стрелка влево 19"/>
          <p:cNvSpPr/>
          <p:nvPr/>
        </p:nvSpPr>
        <p:spPr>
          <a:xfrm rot="19738322">
            <a:off x="3613150" y="1527175"/>
            <a:ext cx="539750" cy="215900"/>
          </a:xfrm>
          <a:prstGeom prst="leftArrow">
            <a:avLst/>
          </a:prstGeom>
          <a:solidFill>
            <a:srgbClr val="FF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Стрелка влево 21"/>
          <p:cNvSpPr/>
          <p:nvPr/>
        </p:nvSpPr>
        <p:spPr>
          <a:xfrm rot="13106523">
            <a:off x="8175625" y="1501775"/>
            <a:ext cx="541338" cy="215900"/>
          </a:xfrm>
          <a:prstGeom prst="leftArrow">
            <a:avLst/>
          </a:prstGeom>
          <a:solidFill>
            <a:srgbClr val="33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Стрелка влево 22"/>
          <p:cNvSpPr/>
          <p:nvPr/>
        </p:nvSpPr>
        <p:spPr>
          <a:xfrm rot="16200000">
            <a:off x="5966620" y="1415256"/>
            <a:ext cx="303212" cy="187325"/>
          </a:xfrm>
          <a:prstGeom prst="leftArrow">
            <a:avLst/>
          </a:prstGeom>
          <a:solidFill>
            <a:srgbClr val="66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вырезанными противолежащими углами 3"/>
          <p:cNvSpPr/>
          <p:nvPr/>
        </p:nvSpPr>
        <p:spPr>
          <a:xfrm>
            <a:off x="2095500" y="1214438"/>
            <a:ext cx="8215313" cy="1728787"/>
          </a:xfrm>
          <a:prstGeom prst="snip2Diag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582612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Безвозмездные поступления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4" name="Содержимое 2"/>
          <p:cNvSpPr>
            <a:spLocks noGrp="1"/>
          </p:cNvSpPr>
          <p:nvPr>
            <p:ph idx="1"/>
          </p:nvPr>
        </p:nvSpPr>
        <p:spPr>
          <a:xfrm>
            <a:off x="2095500" y="1214438"/>
            <a:ext cx="8215313" cy="175577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/>
              <a:t>Межбюджетные трансферты – это денежные средства, перечисляемые из одного уровня бюджета другому</a:t>
            </a:r>
          </a:p>
          <a:p>
            <a:pPr eaLnBrk="1" hangingPunct="1"/>
            <a:endParaRPr lang="ru-RU" smtClean="0"/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1847850" y="3429000"/>
            <a:ext cx="2176463" cy="2736850"/>
          </a:xfrm>
          <a:prstGeom prst="flowChartAlternateProcess">
            <a:avLst/>
          </a:prstGeom>
          <a:solidFill>
            <a:srgbClr val="33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Дотации </a:t>
            </a:r>
            <a:r>
              <a:rPr lang="ru-RU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трансферты без определения конкретной цели использования средства. (карманные деньги ребенка)</a:t>
            </a: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4881563" y="3429000"/>
            <a:ext cx="2428875" cy="2736850"/>
          </a:xfrm>
          <a:prstGeom prst="flowChartAlternateProcess">
            <a:avLst/>
          </a:prstGeom>
          <a:solidFill>
            <a:srgbClr val="33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Субвенции</a:t>
            </a:r>
            <a:r>
              <a:rPr lang="ru-RU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трансферты на финансирование переданных полномочий.</a:t>
            </a:r>
          </a:p>
          <a:p>
            <a:pPr algn="ctr"/>
            <a:r>
              <a:rPr lang="ru-RU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(деньги ребенку на покупки по списку)</a:t>
            </a:r>
          </a:p>
          <a:p>
            <a:pPr algn="ctr"/>
            <a:endParaRPr lang="ru-RU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8096250" y="3429000"/>
            <a:ext cx="2320925" cy="2736850"/>
          </a:xfrm>
          <a:prstGeom prst="flowChartAlternateProcess">
            <a:avLst/>
          </a:prstGeom>
          <a:solidFill>
            <a:srgbClr val="33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Субсидии</a:t>
            </a:r>
            <a:r>
              <a:rPr lang="ru-RU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трансферты на условиях долевого софинансирования расходов.</a:t>
            </a:r>
          </a:p>
          <a:p>
            <a:pPr algn="ctr"/>
            <a:r>
              <a:rPr lang="ru-RU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(добавить деньги ребенку на его покупку)</a:t>
            </a:r>
          </a:p>
          <a:p>
            <a:pPr algn="ctr"/>
            <a:endParaRPr lang="ru-RU">
              <a:solidFill>
                <a:schemeClr val="tx1"/>
              </a:solidFill>
              <a:cs typeface="Arial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rot="5400000">
            <a:off x="2510632" y="3058319"/>
            <a:ext cx="500062" cy="241300"/>
          </a:xfrm>
          <a:prstGeom prst="straightConnector1">
            <a:avLst/>
          </a:prstGeom>
          <a:ln>
            <a:solidFill>
              <a:srgbClr val="33CC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9" idx="0"/>
          </p:cNvCxnSpPr>
          <p:nvPr/>
        </p:nvCxnSpPr>
        <p:spPr>
          <a:xfrm rot="5400000">
            <a:off x="5846763" y="3178175"/>
            <a:ext cx="500062" cy="1588"/>
          </a:xfrm>
          <a:prstGeom prst="straightConnector1">
            <a:avLst/>
          </a:prstGeom>
          <a:ln>
            <a:solidFill>
              <a:srgbClr val="33CC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6200000" flipH="1">
            <a:off x="8894763" y="3059113"/>
            <a:ext cx="500062" cy="239712"/>
          </a:xfrm>
          <a:prstGeom prst="straightConnector1">
            <a:avLst/>
          </a:prstGeom>
          <a:ln>
            <a:solidFill>
              <a:srgbClr val="33CC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1666875" y="6215063"/>
            <a:ext cx="8786813" cy="428625"/>
          </a:xfrm>
          <a:prstGeom prst="roundRect">
            <a:avLst/>
          </a:prstGeom>
          <a:solidFill>
            <a:srgbClr val="33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1507" name="Picture 2" descr="http://www.pozgalev.ru/storage/c/2015/11/12/1447342173_797387_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24313" y="1714500"/>
            <a:ext cx="4000500" cy="421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Содержимое 2"/>
          <p:cNvSpPr txBox="1">
            <a:spLocks/>
          </p:cNvSpPr>
          <p:nvPr/>
        </p:nvSpPr>
        <p:spPr>
          <a:xfrm>
            <a:off x="2166938" y="0"/>
            <a:ext cx="8229600" cy="4525963"/>
          </a:xfrm>
          <a:prstGeom prst="rect">
            <a:avLst/>
          </a:prstGeom>
        </p:spPr>
        <p:txBody>
          <a:bodyPr/>
          <a:lstStyle/>
          <a:p>
            <a:pPr marL="342900" indent="-342900" algn="just" eaLnBrk="0" fontAlgn="auto" hangingPunct="0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kern="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200" b="1" i="1" kern="0" dirty="0">
                <a:latin typeface="Times New Roman" pitchFamily="18" charset="0"/>
                <a:cs typeface="Times New Roman" pitchFamily="18" charset="0"/>
              </a:rPr>
              <a:t>Бюджет – это план доходов и расходов          </a:t>
            </a:r>
          </a:p>
          <a:p>
            <a:pPr marL="342900" indent="-342900" algn="just" eaLnBrk="0" fontAlgn="auto" hangingPunct="0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b="1" i="1" kern="0" dirty="0">
                <a:latin typeface="Times New Roman" pitchFamily="18" charset="0"/>
                <a:cs typeface="Times New Roman" pitchFamily="18" charset="0"/>
              </a:rPr>
              <a:t>                 на определенный период</a:t>
            </a:r>
          </a:p>
          <a:p>
            <a:pPr marL="342900" indent="-342900" algn="ctr" eaLnBrk="0" fontAlgn="auto" hangingPunct="0">
              <a:spcBef>
                <a:spcPct val="20000"/>
              </a:spcBef>
              <a:spcAft>
                <a:spcPts val="0"/>
              </a:spcAft>
              <a:defRPr/>
            </a:pPr>
            <a:endParaRPr lang="ru-RU" sz="3200" b="1" i="1" kern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0" fontAlgn="auto" hangingPunct="0">
              <a:spcBef>
                <a:spcPct val="20000"/>
              </a:spcBef>
              <a:spcAft>
                <a:spcPts val="0"/>
              </a:spcAft>
              <a:buFontTx/>
              <a:buChar char="•"/>
              <a:defRPr/>
            </a:pPr>
            <a:endParaRPr lang="ru-RU" sz="3200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2024063" y="1785938"/>
            <a:ext cx="2663825" cy="1763712"/>
          </a:xfrm>
          <a:prstGeom prst="ellipse">
            <a:avLst/>
          </a:prstGeom>
          <a:solidFill>
            <a:srgbClr val="33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7524750" y="1785938"/>
            <a:ext cx="2663825" cy="1763712"/>
          </a:xfrm>
          <a:prstGeom prst="ellipse">
            <a:avLst/>
          </a:prstGeom>
          <a:solidFill>
            <a:srgbClr val="33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just" eaLnBrk="0" fontAlgn="auto" hangingPunct="0">
              <a:spcBef>
                <a:spcPct val="20000"/>
              </a:spcBef>
              <a:spcAft>
                <a:spcPts val="0"/>
              </a:spcAft>
              <a:defRPr/>
            </a:pPr>
            <a:endParaRPr lang="ru-RU" b="1" i="1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524750" y="2143125"/>
            <a:ext cx="2714625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ctr" eaLnBrk="0" fontAlgn="auto" hangingPunct="0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b="1" i="1" u="sng" kern="0" dirty="0">
                <a:latin typeface="Times New Roman" pitchFamily="18" charset="0"/>
                <a:cs typeface="Times New Roman" pitchFamily="18" charset="0"/>
              </a:rPr>
              <a:t>Расходы бюджета - </a:t>
            </a:r>
            <a:r>
              <a:rPr lang="ru-RU" i="1" kern="0" dirty="0">
                <a:latin typeface="Times New Roman" pitchFamily="18" charset="0"/>
                <a:cs typeface="Times New Roman" pitchFamily="18" charset="0"/>
              </a:rPr>
              <a:t>выплачиваемые из бюджета денежные средства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24063" y="2143125"/>
            <a:ext cx="2643187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u="sng" kern="0" dirty="0">
                <a:latin typeface="Times New Roman" pitchFamily="18" charset="0"/>
                <a:cs typeface="Times New Roman" pitchFamily="18" charset="0"/>
              </a:rPr>
              <a:t>Доходы бюджета  -</a:t>
            </a:r>
            <a:r>
              <a:rPr lang="ru-RU" b="1" i="1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kern="0" dirty="0">
                <a:latin typeface="Times New Roman" pitchFamily="18" charset="0"/>
                <a:cs typeface="Times New Roman" pitchFamily="18" charset="0"/>
              </a:rPr>
              <a:t>поступающие в            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i="1" kern="0" dirty="0">
                <a:latin typeface="Times New Roman" pitchFamily="18" charset="0"/>
                <a:cs typeface="Times New Roman" pitchFamily="18" charset="0"/>
              </a:rPr>
              <a:t> бюджет денежные средства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666875" y="5715000"/>
            <a:ext cx="8786813" cy="428625"/>
          </a:xfrm>
          <a:prstGeom prst="roundRect">
            <a:avLst/>
          </a:prstGeom>
          <a:solidFill>
            <a:srgbClr val="33CC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514" name="TextBox 9"/>
          <p:cNvSpPr txBox="1">
            <a:spLocks noChangeArrowheads="1"/>
          </p:cNvSpPr>
          <p:nvPr/>
        </p:nvSpPr>
        <p:spPr bwMode="auto">
          <a:xfrm>
            <a:off x="1666875" y="5715000"/>
            <a:ext cx="8786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 u="sng">
                <a:latin typeface="Calibri" pitchFamily="34" charset="0"/>
              </a:rPr>
              <a:t>Дефицит бюджета </a:t>
            </a:r>
            <a:r>
              <a:rPr lang="ru-RU" i="1">
                <a:latin typeface="Calibri" pitchFamily="34" charset="0"/>
              </a:rPr>
              <a:t>– превышение расходов бюджета над его доходами</a:t>
            </a:r>
          </a:p>
        </p:txBody>
      </p:sp>
      <p:sp>
        <p:nvSpPr>
          <p:cNvPr id="21515" name="TextBox 10"/>
          <p:cNvSpPr txBox="1">
            <a:spLocks noChangeArrowheads="1"/>
          </p:cNvSpPr>
          <p:nvPr/>
        </p:nvSpPr>
        <p:spPr bwMode="auto">
          <a:xfrm>
            <a:off x="1666875" y="6211888"/>
            <a:ext cx="90011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 u="sng">
                <a:latin typeface="Calibri" pitchFamily="34" charset="0"/>
              </a:rPr>
              <a:t>Профицит бюджета </a:t>
            </a:r>
            <a:r>
              <a:rPr lang="ru-RU" i="1">
                <a:latin typeface="Calibri" pitchFamily="34" charset="0"/>
              </a:rPr>
              <a:t>– превышение доходов бюджета над его расходами</a:t>
            </a:r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735013" y="158750"/>
            <a:ext cx="10515600" cy="1325563"/>
          </a:xfrm>
        </p:spPr>
        <p:txBody>
          <a:bodyPr/>
          <a:lstStyle/>
          <a:p>
            <a:pPr algn="ctr" eaLnBrk="1" hangingPunct="1"/>
            <a:r>
              <a:rPr lang="ru-RU" sz="2800" b="1" i="1" dirty="0" smtClean="0">
                <a:solidFill>
                  <a:srgbClr val="4472C4"/>
                </a:solidFill>
              </a:rPr>
              <a:t>Основные характеристики бюджета МО</a:t>
            </a:r>
            <a:r>
              <a:rPr lang="ru-RU" sz="2800" b="1" dirty="0" smtClean="0">
                <a:solidFill>
                  <a:srgbClr val="4472C4"/>
                </a:solidFill>
              </a:rPr>
              <a:t/>
            </a:r>
            <a:br>
              <a:rPr lang="ru-RU" sz="2800" b="1" dirty="0" smtClean="0">
                <a:solidFill>
                  <a:srgbClr val="4472C4"/>
                </a:solidFill>
              </a:rPr>
            </a:br>
            <a:r>
              <a:rPr lang="ru-RU" sz="2800" b="1" i="1" dirty="0" smtClean="0">
                <a:solidFill>
                  <a:srgbClr val="4472C4"/>
                </a:solidFill>
              </a:rPr>
              <a:t>Крымскорозовское сельское поселение</a:t>
            </a:r>
            <a:r>
              <a:rPr lang="ru-RU" sz="2800" b="1" dirty="0" smtClean="0">
                <a:solidFill>
                  <a:srgbClr val="4472C4"/>
                </a:solidFill>
              </a:rPr>
              <a:t/>
            </a:r>
            <a:br>
              <a:rPr lang="ru-RU" sz="2800" b="1" dirty="0" smtClean="0">
                <a:solidFill>
                  <a:srgbClr val="4472C4"/>
                </a:solidFill>
              </a:rPr>
            </a:br>
            <a:r>
              <a:rPr lang="ru-RU" sz="2800" b="1" i="1" dirty="0" smtClean="0">
                <a:solidFill>
                  <a:srgbClr val="4472C4"/>
                </a:solidFill>
              </a:rPr>
              <a:t>Белогорского района Республики Крым в </a:t>
            </a:r>
            <a:r>
              <a:rPr lang="ru-RU" sz="2800" b="1" i="1" dirty="0" smtClean="0">
                <a:solidFill>
                  <a:srgbClr val="4472C4"/>
                </a:solidFill>
              </a:rPr>
              <a:t>2026-2028гг</a:t>
            </a:r>
            <a:r>
              <a:rPr lang="ru-RU" sz="2800" b="1" i="1" dirty="0" smtClean="0">
                <a:solidFill>
                  <a:srgbClr val="4472C4"/>
                </a:solidFill>
              </a:rPr>
              <a:t>.</a:t>
            </a:r>
            <a:endParaRPr lang="ru-RU" sz="2800" b="1" dirty="0" smtClean="0">
              <a:solidFill>
                <a:srgbClr val="4472C4"/>
              </a:solidFill>
            </a:endParaRPr>
          </a:p>
        </p:txBody>
      </p:sp>
      <p:graphicFrame>
        <p:nvGraphicFramePr>
          <p:cNvPr id="22623" name="Group 9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2779111"/>
              </p:ext>
            </p:extLst>
          </p:nvPr>
        </p:nvGraphicFramePr>
        <p:xfrm>
          <a:off x="1328738" y="1363663"/>
          <a:ext cx="9437687" cy="5029200"/>
        </p:xfrm>
        <a:graphic>
          <a:graphicData uri="http://schemas.openxmlformats.org/drawingml/2006/table">
            <a:tbl>
              <a:tblPr/>
              <a:tblGrid>
                <a:gridCol w="2359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06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9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590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показатель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2026 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год, рублей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2027 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год, рублей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2028 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год, рублей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Доходы, в т.ч.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11 747 387,00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11 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758 469,00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12 335 989,00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Налоговые и неналоговые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9 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843 500,00</a:t>
                      </a:r>
                      <a:endParaRPr kumimoji="0" lang="ru-RU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10 052 500,00</a:t>
                      </a:r>
                      <a:endParaRPr kumimoji="0" lang="ru-RU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10 455 800,00</a:t>
                      </a:r>
                      <a:endParaRPr kumimoji="0" lang="ru-RU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Безвозмездные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1 903 887,00</a:t>
                      </a:r>
                      <a:endParaRPr kumimoji="0" lang="ru-RU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 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705 969,00</a:t>
                      </a:r>
                      <a:endParaRPr kumimoji="0" lang="ru-RU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 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880 098,00</a:t>
                      </a:r>
                      <a:endParaRPr kumimoji="0" lang="ru-RU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Расходы, в т.ч.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11 747 387,00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11 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758 469,00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12 335 989,00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Общегос. вопросы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4 248 196,00</a:t>
                      </a:r>
                      <a:endParaRPr kumimoji="0" lang="ru-RU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4 248 196,00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4 248 196,00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Нац.безопасность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150 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80 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80 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Нац.экономика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200 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200 000,00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200 000,00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ЖКХ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6 416 973,00</a:t>
                      </a:r>
                      <a:endParaRPr kumimoji="0" lang="ru-RU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 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154 720,52</a:t>
                      </a:r>
                      <a:endParaRPr kumimoji="0" lang="ru-RU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 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261 951,55</a:t>
                      </a:r>
                      <a:endParaRPr kumimoji="0" lang="ru-RU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Нац.оборона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579 666,00</a:t>
                      </a:r>
                      <a:endParaRPr kumimoji="0" lang="ru-RU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644 887,00</a:t>
                      </a:r>
                      <a:endParaRPr kumimoji="0" lang="ru-RU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817 006,00</a:t>
                      </a:r>
                      <a:endParaRPr kumimoji="0" lang="ru-RU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Культура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152 552,00</a:t>
                      </a:r>
                      <a:endParaRPr kumimoji="0" lang="ru-RU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152 552,00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152 552,00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Условно  утвержд.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277 813,48</a:t>
                      </a:r>
                      <a:endParaRPr kumimoji="0" lang="ru-RU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575 892,45</a:t>
                      </a:r>
                      <a:endParaRPr kumimoji="0" lang="ru-RU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Дефицит/профицит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Заголовок 1"/>
          <p:cNvSpPr>
            <a:spLocks noGrp="1"/>
          </p:cNvSpPr>
          <p:nvPr>
            <p:ph type="title"/>
          </p:nvPr>
        </p:nvSpPr>
        <p:spPr>
          <a:xfrm>
            <a:off x="838200" y="182563"/>
            <a:ext cx="10515600" cy="1508125"/>
          </a:xfrm>
        </p:spPr>
        <p:txBody>
          <a:bodyPr/>
          <a:lstStyle/>
          <a:p>
            <a:pPr algn="ctr" eaLnBrk="1" hangingPunct="1"/>
            <a:r>
              <a:rPr lang="ru-RU" sz="4500" b="1" dirty="0" smtClean="0"/>
              <a:t>ДОХОДЫ</a:t>
            </a:r>
            <a:r>
              <a:rPr lang="ru-RU" sz="3200" dirty="0" smtClean="0"/>
              <a:t> в </a:t>
            </a:r>
            <a:r>
              <a:rPr lang="ru-RU" sz="3200" dirty="0" smtClean="0"/>
              <a:t>2026, 2027 </a:t>
            </a:r>
            <a:r>
              <a:rPr lang="ru-RU" sz="3200" dirty="0" smtClean="0"/>
              <a:t>и </a:t>
            </a:r>
            <a:r>
              <a:rPr lang="ru-RU" sz="3200" dirty="0" smtClean="0"/>
              <a:t>2028 </a:t>
            </a:r>
            <a:r>
              <a:rPr lang="ru-RU" sz="3200" dirty="0" smtClean="0"/>
              <a:t>годах</a:t>
            </a:r>
            <a:br>
              <a:rPr lang="ru-RU" sz="3200" dirty="0" smtClean="0"/>
            </a:br>
            <a:r>
              <a:rPr lang="ru-RU" sz="1400" dirty="0" smtClean="0"/>
              <a:t>(</a:t>
            </a:r>
            <a:r>
              <a:rPr lang="ru-RU" sz="1400" dirty="0" err="1" smtClean="0"/>
              <a:t>тыс.рублей</a:t>
            </a:r>
            <a:r>
              <a:rPr lang="ru-RU" sz="1400" dirty="0" smtClean="0"/>
              <a:t>)</a:t>
            </a:r>
            <a:endParaRPr lang="ru-RU" sz="3200" dirty="0" smtClean="0"/>
          </a:p>
        </p:txBody>
      </p:sp>
      <p:graphicFrame>
        <p:nvGraphicFramePr>
          <p:cNvPr id="2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7757097"/>
              </p:ext>
            </p:extLst>
          </p:nvPr>
        </p:nvGraphicFramePr>
        <p:xfrm>
          <a:off x="885825" y="700088"/>
          <a:ext cx="10593388" cy="5662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621</TotalTime>
  <Words>581</Words>
  <Application>Microsoft Office PowerPoint</Application>
  <PresentationFormat>Широкоэкранный</PresentationFormat>
  <Paragraphs>118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БЮДЖЕТ ДЛЯ ГРАЖДАН 2026-2028гг.</vt:lpstr>
      <vt:lpstr>Презентация PowerPoint</vt:lpstr>
      <vt:lpstr>Бюджет для граждан - документ, содержащий основные положения закона о бюджете в доступной для широкого круга заинтересованных пользователей форме, разработанный в целях ознакомления граждан с основными целями, задачами бюджетной политики, планируемыми и достигнутыми результатами использования бюджетных средств </vt:lpstr>
      <vt:lpstr>Бюджетная классификация:</vt:lpstr>
      <vt:lpstr>Презентация PowerPoint</vt:lpstr>
      <vt:lpstr>Безвозмездные поступления</vt:lpstr>
      <vt:lpstr>Презентация PowerPoint</vt:lpstr>
      <vt:lpstr>Основные характеристики бюджета МО Крымскорозовское сельское поселение Белогорского района Республики Крым в 2026-2028гг.</vt:lpstr>
      <vt:lpstr>ДОХОДЫ в 2026, 2027 и 2028 годах (тыс.рублей)</vt:lpstr>
      <vt:lpstr>Презентация PowerPoint</vt:lpstr>
      <vt:lpstr>РАСХОДЫ в 2026, 2027 и 2028 годах                                        (тыс.рублей)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 2017г.</dc:title>
  <dc:creator>User</dc:creator>
  <cp:lastModifiedBy>Пользователь</cp:lastModifiedBy>
  <cp:revision>54</cp:revision>
  <dcterms:created xsi:type="dcterms:W3CDTF">2017-08-01T11:50:58Z</dcterms:created>
  <dcterms:modified xsi:type="dcterms:W3CDTF">2025-11-16T07:36:47Z</dcterms:modified>
</cp:coreProperties>
</file>